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80" r:id="rId4"/>
    <p:sldId id="279" r:id="rId5"/>
    <p:sldId id="256" r:id="rId6"/>
    <p:sldId id="257" r:id="rId7"/>
    <p:sldId id="262" r:id="rId8"/>
    <p:sldId id="263" r:id="rId9"/>
    <p:sldId id="258" r:id="rId10"/>
    <p:sldId id="259" r:id="rId11"/>
    <p:sldId id="260" r:id="rId12"/>
    <p:sldId id="264" r:id="rId13"/>
    <p:sldId id="265" r:id="rId14"/>
    <p:sldId id="266" r:id="rId15"/>
    <p:sldId id="267" r:id="rId16"/>
    <p:sldId id="261" r:id="rId17"/>
    <p:sldId id="268" r:id="rId18"/>
    <p:sldId id="269" r:id="rId19"/>
    <p:sldId id="272" r:id="rId20"/>
    <p:sldId id="270" r:id="rId21"/>
    <p:sldId id="271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36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2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0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20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93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8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1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81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95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21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94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019AD-082E-4FAB-86A4-B3CCAB2145B9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73FE-D864-4B82-A68E-EF83A790E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qOIlo468E" TargetMode="External"/><Relationship Id="rId2" Type="http://schemas.openxmlformats.org/officeDocument/2006/relationships/hyperlink" Target="https://www.youtube.com/watch?v=NLhjNzQHph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vWAw_riOe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ax7DypbQA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8FC0A-6406-4082-8B1C-6A195AC6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videoukázky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76EDFC-AC5E-4AB5-A161-302D93843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u="sng" dirty="0">
                <a:hlinkClick r:id="rId2"/>
              </a:rPr>
              <a:t>https://www.youtube.com/watch?v=NLhjNzQHphQ</a:t>
            </a:r>
            <a:r>
              <a:rPr lang="cs-CZ" dirty="0"/>
              <a:t>    sopka </a:t>
            </a:r>
            <a:r>
              <a:rPr lang="cs-CZ" dirty="0" err="1"/>
              <a:t>Krakatoa</a:t>
            </a:r>
            <a:r>
              <a:rPr lang="cs-CZ" dirty="0"/>
              <a:t> 2018 - popel</a:t>
            </a:r>
          </a:p>
          <a:p>
            <a:pPr lvl="0"/>
            <a:r>
              <a:rPr lang="cs-CZ" u="sng" dirty="0">
                <a:hlinkClick r:id="rId3"/>
              </a:rPr>
              <a:t>https://www.youtube.com/watch?v=ynqOIlo468E</a:t>
            </a:r>
            <a:r>
              <a:rPr lang="cs-CZ" dirty="0"/>
              <a:t>  vznik sopky a bahnotok</a:t>
            </a:r>
          </a:p>
          <a:p>
            <a:pPr lvl="0"/>
            <a:r>
              <a:rPr lang="cs-CZ" u="sng" dirty="0">
                <a:hlinkClick r:id="rId4"/>
              </a:rPr>
              <a:t>https://www.youtube.com/watch?v=jvWAw_riOe4</a:t>
            </a:r>
            <a:r>
              <a:rPr lang="cs-CZ" dirty="0"/>
              <a:t>   Trosky v ČR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71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890" y="365125"/>
            <a:ext cx="1044991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1. Fyzikální zvětrávání (mechanické)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Dochází k rozpadu </a:t>
            </a:r>
            <a:r>
              <a:rPr lang="cs-CZ" dirty="0"/>
              <a:t>hornin, ale ne ke změně chemického složení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4" y="2409370"/>
            <a:ext cx="3761921" cy="42680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2" y="2409370"/>
            <a:ext cx="4756658" cy="35242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763" y="3573007"/>
            <a:ext cx="4246473" cy="31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4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2. </a:t>
            </a:r>
            <a:r>
              <a:rPr lang="cs-CZ" b="1" dirty="0"/>
              <a:t>Chemické</a:t>
            </a:r>
            <a:r>
              <a:rPr lang="cs-CZ" dirty="0"/>
              <a:t> </a:t>
            </a:r>
            <a:r>
              <a:rPr lang="cs-CZ" b="1" dirty="0"/>
              <a:t>zvětrávání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rozpadu hornin dochází </a:t>
            </a:r>
            <a:r>
              <a:rPr lang="cs-CZ" dirty="0">
                <a:solidFill>
                  <a:srgbClr val="FF0000"/>
                </a:solidFill>
              </a:rPr>
              <a:t>i k chemickým změnám</a:t>
            </a:r>
            <a:r>
              <a:rPr lang="cs-CZ" dirty="0"/>
              <a:t>, některé nerosty se rozloží a </a:t>
            </a:r>
            <a:r>
              <a:rPr lang="cs-CZ" dirty="0">
                <a:solidFill>
                  <a:srgbClr val="FF0000"/>
                </a:solidFill>
              </a:rPr>
              <a:t>vytvoří se nové nerosty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působení:</a:t>
            </a:r>
          </a:p>
          <a:p>
            <a:pPr lvl="1"/>
            <a:r>
              <a:rPr lang="cs-CZ" sz="2800" dirty="0"/>
              <a:t>teplota, vlhkost</a:t>
            </a:r>
          </a:p>
          <a:p>
            <a:endParaRPr lang="cs-CZ" dirty="0"/>
          </a:p>
          <a:p>
            <a:pPr lvl="1"/>
            <a:r>
              <a:rPr lang="cs-CZ" sz="2800" dirty="0"/>
              <a:t>voda + oxid uhličitý – kyselý roztok – rozpouští nerosty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6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Vápenec -----------------Krasové oblasti</a:t>
            </a:r>
            <a:br>
              <a:rPr lang="cs-CZ" dirty="0"/>
            </a:br>
            <a:r>
              <a:rPr lang="cs-CZ" sz="2400" dirty="0"/>
              <a:t>působení prosakující vody – rozpouštění, tuhnutí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107" y="1690688"/>
            <a:ext cx="5637893" cy="41156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60" y="1690688"/>
            <a:ext cx="5343523" cy="400049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0CBF8C9-C90F-491F-8529-43DB6CE54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039" y="4147288"/>
            <a:ext cx="46196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Živec --------------------Kaolin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23" y="1274082"/>
            <a:ext cx="5260522" cy="39453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1226231"/>
            <a:ext cx="5989864" cy="39932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264" y="4191000"/>
            <a:ext cx="4019550" cy="2667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2AAEF54-0467-408C-96AA-B47716B4C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753" y="3962400"/>
            <a:ext cx="4762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Horniny s železem--načervenalá barva-savany</a:t>
            </a:r>
            <a:br>
              <a:rPr lang="cs-CZ" dirty="0"/>
            </a:br>
            <a:r>
              <a:rPr lang="cs-CZ" dirty="0"/>
              <a:t>                                                                     Mars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43" y="1579223"/>
            <a:ext cx="4413414" cy="34136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41" y="1690688"/>
            <a:ext cx="5863116" cy="31151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040" y="3686078"/>
            <a:ext cx="4569278" cy="30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Pyrit --------------------Limonit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15" y="1971109"/>
            <a:ext cx="5392737" cy="44022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1109"/>
            <a:ext cx="5622989" cy="42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3. Biologické</a:t>
            </a:r>
            <a:r>
              <a:rPr lang="cs-CZ" dirty="0"/>
              <a:t> </a:t>
            </a:r>
            <a:r>
              <a:rPr lang="cs-CZ" b="1" dirty="0"/>
              <a:t>zvětrávání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rozpad hornin za působení </a:t>
            </a:r>
            <a:r>
              <a:rPr lang="cs-CZ" sz="3200" dirty="0">
                <a:solidFill>
                  <a:srgbClr val="FF0000"/>
                </a:solidFill>
              </a:rPr>
              <a:t>organismů</a:t>
            </a:r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rostlin</a:t>
            </a:r>
          </a:p>
          <a:p>
            <a:r>
              <a:rPr lang="cs-CZ" sz="3200" dirty="0"/>
              <a:t>živočichů </a:t>
            </a:r>
          </a:p>
          <a:p>
            <a:r>
              <a:rPr lang="cs-CZ" sz="3200" dirty="0"/>
              <a:t>i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3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Rostliny ----kořeny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365" y="1690688"/>
            <a:ext cx="6550538" cy="48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Mechy , lišejníky- uvolňují kyselinu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57" y="1884023"/>
            <a:ext cx="4974318" cy="37240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9" y="2059220"/>
            <a:ext cx="5976257" cy="33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6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Mikroorganismy – bakterie, plísně, řasy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571" y="1690688"/>
            <a:ext cx="6429828" cy="46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4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07CD8-0A99-47EE-9C97-2A14685C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Opakování- sopky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307697F-FE42-4F1D-AF4A-4A46730DA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942" y="1617930"/>
            <a:ext cx="5005250" cy="376765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00A24B-0BD8-444B-9302-904435C899F1}"/>
              </a:ext>
            </a:extLst>
          </p:cNvPr>
          <p:cNvSpPr/>
          <p:nvPr/>
        </p:nvSpPr>
        <p:spPr>
          <a:xfrm>
            <a:off x="946205" y="1828800"/>
            <a:ext cx="1542553" cy="4214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nejaktivnější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5DD798-F91E-4D20-B7A5-4ABAABC12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450" y="1587848"/>
            <a:ext cx="5584420" cy="372497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8F9AE76-2C76-428C-BC65-7A8DFA184F6D}"/>
              </a:ext>
            </a:extLst>
          </p:cNvPr>
          <p:cNvSpPr/>
          <p:nvPr/>
        </p:nvSpPr>
        <p:spPr>
          <a:xfrm>
            <a:off x="6408750" y="1908312"/>
            <a:ext cx="2615979" cy="4055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Nejvyšší sopka Evropy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675A51-BC04-4762-892E-B68D2668C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125" y="3304436"/>
            <a:ext cx="4682134" cy="3523793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1F886C5-1271-401C-AC55-D12639ED1A2D}"/>
              </a:ext>
            </a:extLst>
          </p:cNvPr>
          <p:cNvSpPr/>
          <p:nvPr/>
        </p:nvSpPr>
        <p:spPr>
          <a:xfrm>
            <a:off x="3824576" y="3816626"/>
            <a:ext cx="2018873" cy="4850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Historicky nejznámější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6BE258E-C83C-4B4E-A27E-49EE138E2C7C}"/>
              </a:ext>
            </a:extLst>
          </p:cNvPr>
          <p:cNvSpPr/>
          <p:nvPr/>
        </p:nvSpPr>
        <p:spPr>
          <a:xfrm>
            <a:off x="3623475" y="1908312"/>
            <a:ext cx="1542553" cy="4214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MAUNA LOA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04B49B4-04B5-42EE-A524-AB1FD101E529}"/>
              </a:ext>
            </a:extLst>
          </p:cNvPr>
          <p:cNvSpPr/>
          <p:nvPr/>
        </p:nvSpPr>
        <p:spPr>
          <a:xfrm>
            <a:off x="9756742" y="2045616"/>
            <a:ext cx="1597058" cy="4055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ETNA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AA219E7-1BA4-4127-94B8-AAF2ACDDD43D}"/>
              </a:ext>
            </a:extLst>
          </p:cNvPr>
          <p:cNvSpPr/>
          <p:nvPr/>
        </p:nvSpPr>
        <p:spPr>
          <a:xfrm>
            <a:off x="6408750" y="4100660"/>
            <a:ext cx="1113840" cy="499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VESUV</a:t>
            </a:r>
          </a:p>
        </p:txBody>
      </p:sp>
    </p:spTree>
    <p:extLst>
      <p:ext uri="{BB962C8B-B14F-4D97-AF65-F5344CB8AC3E}">
        <p14:creationId xmlns:p14="http://schemas.microsoft.com/office/powerpoint/2010/main" val="24008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Člověk -------- povrchová a důlní těžba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114" y="1521165"/>
            <a:ext cx="5917746" cy="44303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946" y="1630376"/>
            <a:ext cx="4811940" cy="36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55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Význam</a:t>
            </a:r>
            <a:r>
              <a:rPr lang="cs-CZ" dirty="0"/>
              <a:t> </a:t>
            </a:r>
            <a:r>
              <a:rPr lang="cs-CZ" b="1" dirty="0"/>
              <a:t>zvětrávání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tvorba reliéfu krajiny</a:t>
            </a:r>
          </a:p>
          <a:p>
            <a:endParaRPr lang="cs-CZ" sz="3600" dirty="0"/>
          </a:p>
          <a:p>
            <a:r>
              <a:rPr lang="cs-CZ" sz="3600" dirty="0"/>
              <a:t>vznik některých surovin(kaolin)</a:t>
            </a:r>
          </a:p>
          <a:p>
            <a:endParaRPr lang="cs-CZ" sz="3600" dirty="0"/>
          </a:p>
          <a:p>
            <a:r>
              <a:rPr lang="cs-CZ" sz="3600" dirty="0"/>
              <a:t>vznik půdy </a:t>
            </a:r>
          </a:p>
          <a:p>
            <a:endParaRPr lang="cs-CZ" sz="3600" dirty="0"/>
          </a:p>
          <a:p>
            <a:r>
              <a:rPr lang="cs-CZ" sz="3600" dirty="0"/>
              <a:t>živiny v půdě – Ca, N, K, P……</a:t>
            </a:r>
          </a:p>
        </p:txBody>
      </p:sp>
    </p:spTree>
    <p:extLst>
      <p:ext uri="{BB962C8B-B14F-4D97-AF65-F5344CB8AC3E}">
        <p14:creationId xmlns:p14="http://schemas.microsoft.com/office/powerpoint/2010/main" val="4912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BA2C3-D900-45E5-B757-2F4AEA9C92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/>
              <a:t>Zemská přitažlivost – hybná síla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22DBD6-B479-4D0A-82E9-5ECBAF5A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gravitace</a:t>
            </a:r>
          </a:p>
          <a:p>
            <a:endParaRPr lang="cs-CZ" dirty="0"/>
          </a:p>
          <a:p>
            <a:r>
              <a:rPr lang="cs-CZ" dirty="0"/>
              <a:t>Skalní řícení</a:t>
            </a:r>
          </a:p>
          <a:p>
            <a:r>
              <a:rPr lang="cs-CZ" dirty="0"/>
              <a:t>Sesuvy  podmáčených půd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C22BA7-6F17-472C-BB54-6D127CC3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458" y="1550816"/>
            <a:ext cx="5683918" cy="32002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A1D4C6-8319-462B-A50F-3CB0A6FC3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212" y="4023890"/>
            <a:ext cx="4786361" cy="28718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86923F-DF53-4E96-AF93-A4F52649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52" y="3893855"/>
            <a:ext cx="4247708" cy="28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6BDA8-C702-4A5D-B017-C8CC9B29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geologické děje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B1FD01-202C-49F5-9012-41B3883BD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793"/>
            <a:ext cx="11238186" cy="5307724"/>
          </a:xfrm>
        </p:spPr>
        <p:txBody>
          <a:bodyPr>
            <a:normAutofit fontScale="85000" lnSpcReduction="20000"/>
          </a:bodyPr>
          <a:lstStyle/>
          <a:p>
            <a:r>
              <a:rPr lang="cs-CZ" sz="2100" dirty="0"/>
              <a:t>tvarování povrchu Země</a:t>
            </a:r>
          </a:p>
          <a:p>
            <a:r>
              <a:rPr lang="cs-CZ" sz="2100" dirty="0"/>
              <a:t>zvětrávání a eroze</a:t>
            </a:r>
          </a:p>
          <a:p>
            <a:r>
              <a:rPr lang="cs-CZ" sz="2100" dirty="0"/>
              <a:t>přemisťování a ukládání</a:t>
            </a:r>
          </a:p>
          <a:p>
            <a:endParaRPr lang="cs-CZ" sz="1800" dirty="0"/>
          </a:p>
          <a:p>
            <a:r>
              <a:rPr lang="cs-CZ" sz="2100" b="1" dirty="0"/>
              <a:t>příčiny: </a:t>
            </a:r>
          </a:p>
          <a:p>
            <a:r>
              <a:rPr lang="cs-CZ" sz="2100" dirty="0"/>
              <a:t>zemská přitažlivost</a:t>
            </a:r>
          </a:p>
          <a:p>
            <a:r>
              <a:rPr lang="cs-CZ" sz="2100" dirty="0"/>
              <a:t>činnost tekoucí vody, moře, mrazu, ledovců, větru a organismů</a:t>
            </a:r>
          </a:p>
          <a:p>
            <a:pPr marL="0" indent="0">
              <a:buNone/>
            </a:pPr>
            <a:r>
              <a:rPr lang="cs-CZ" dirty="0"/>
              <a:t>ZVĚTRÁVÁNÍ                                                                                      </a:t>
            </a:r>
            <a:r>
              <a:rPr lang="cs-CZ" sz="2000" dirty="0"/>
              <a:t>eroze</a:t>
            </a:r>
            <a:endParaRPr lang="cs-CZ" dirty="0"/>
          </a:p>
          <a:p>
            <a:pPr>
              <a:buFontTx/>
              <a:buChar char="-"/>
            </a:pPr>
            <a:r>
              <a:rPr lang="cs-CZ" sz="2000" dirty="0"/>
              <a:t>působení vody, teploty, mrazu a organismů na horniny a nerosty         rozpad              denudace</a:t>
            </a:r>
          </a:p>
          <a:p>
            <a:pPr marL="0" indent="0">
              <a:buNone/>
            </a:pPr>
            <a:r>
              <a:rPr lang="cs-CZ" sz="2000" dirty="0"/>
              <a:t>a) </a:t>
            </a:r>
            <a:r>
              <a:rPr lang="cs-CZ" sz="2000" b="1" dirty="0"/>
              <a:t>Mechanické</a:t>
            </a:r>
            <a:r>
              <a:rPr lang="cs-CZ" sz="2000" dirty="0"/>
              <a:t> (fyzikální) –rozpad hornin a nerostů vlivem změny teploty– trhliny</a:t>
            </a:r>
          </a:p>
          <a:p>
            <a:pPr marL="0" indent="0">
              <a:buNone/>
            </a:pPr>
            <a:r>
              <a:rPr lang="cs-CZ" sz="2000" dirty="0"/>
              <a:t>b</a:t>
            </a:r>
            <a:r>
              <a:rPr lang="cs-CZ" sz="2000" b="1" dirty="0"/>
              <a:t>) Chemické </a:t>
            </a:r>
            <a:r>
              <a:rPr lang="cs-CZ" sz="2000" dirty="0"/>
              <a:t>– rozpad hornin a nerostů a změna chemického složení – pyrit na limonit, živec – kaolin, krasové jeskyně    </a:t>
            </a:r>
          </a:p>
          <a:p>
            <a:pPr marL="0" indent="0">
              <a:buNone/>
            </a:pPr>
            <a:r>
              <a:rPr lang="cs-CZ" sz="2000" dirty="0"/>
              <a:t>                            (voda, oxid uhličitý a kyslík)                    </a:t>
            </a:r>
          </a:p>
          <a:p>
            <a:pPr marL="0" indent="0">
              <a:buNone/>
            </a:pPr>
            <a:r>
              <a:rPr lang="cs-CZ" sz="2000" dirty="0"/>
              <a:t>c) </a:t>
            </a:r>
            <a:r>
              <a:rPr lang="cs-CZ" sz="2000" b="1" dirty="0"/>
              <a:t>Biologické </a:t>
            </a:r>
            <a:r>
              <a:rPr lang="cs-CZ" sz="2000" dirty="0"/>
              <a:t>– působení organismů – kořeny- pukliny, lišejníky- kyseliny, člověk-těžba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dirty="0"/>
              <a:t>ZEMSKÁ PŘITAŽLIVOST</a:t>
            </a:r>
          </a:p>
          <a:p>
            <a:pPr marL="0" indent="0">
              <a:buNone/>
            </a:pPr>
            <a:r>
              <a:rPr lang="cs-CZ" sz="3200" dirty="0"/>
              <a:t>- </a:t>
            </a:r>
            <a:r>
              <a:rPr lang="cs-CZ" sz="2400" dirty="0"/>
              <a:t>GRAVITACE</a:t>
            </a:r>
            <a:r>
              <a:rPr lang="cs-CZ" sz="3200" dirty="0"/>
              <a:t>, </a:t>
            </a:r>
            <a:r>
              <a:rPr lang="cs-CZ" sz="2400" dirty="0"/>
              <a:t>přemísťování  úlomků, půdy směrem dolů - sesuvy</a:t>
            </a:r>
            <a:endParaRPr lang="cs-CZ" sz="3200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CD1C908-D625-4EE0-9EC5-2672DBBBA145}"/>
              </a:ext>
            </a:extLst>
          </p:cNvPr>
          <p:cNvCxnSpPr/>
          <p:nvPr/>
        </p:nvCxnSpPr>
        <p:spPr>
          <a:xfrm>
            <a:off x="6779172" y="4014951"/>
            <a:ext cx="357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742459A-8066-4E26-AB80-64D82773D897}"/>
              </a:ext>
            </a:extLst>
          </p:cNvPr>
          <p:cNvCxnSpPr>
            <a:cxnSpLocks/>
          </p:cNvCxnSpPr>
          <p:nvPr/>
        </p:nvCxnSpPr>
        <p:spPr>
          <a:xfrm flipV="1">
            <a:off x="7872248" y="3689129"/>
            <a:ext cx="493986" cy="325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464D7E6-D475-4131-8D56-391158BBD2F4}"/>
              </a:ext>
            </a:extLst>
          </p:cNvPr>
          <p:cNvCxnSpPr/>
          <p:nvPr/>
        </p:nvCxnSpPr>
        <p:spPr>
          <a:xfrm>
            <a:off x="7872248" y="4067503"/>
            <a:ext cx="5885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3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0BFBE-DE1A-4E02-8319-DD8DF438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66A8FB-12D5-4C03-9A26-C7C6E96E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2"/>
            <a:ext cx="10515600" cy="46004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Krasové jeskyně v ČR: ……………………………………….</a:t>
            </a:r>
          </a:p>
          <a:p>
            <a:pPr lvl="1"/>
            <a:r>
              <a:rPr lang="cs-CZ" dirty="0"/>
              <a:t>Stalaktit: </a:t>
            </a:r>
          </a:p>
          <a:p>
            <a:pPr lvl="1"/>
            <a:r>
              <a:rPr lang="cs-CZ" dirty="0"/>
              <a:t>Stalagmit:</a:t>
            </a:r>
          </a:p>
          <a:p>
            <a:pPr lvl="1"/>
            <a:r>
              <a:rPr lang="cs-CZ" dirty="0"/>
              <a:t>Stalagnát:</a:t>
            </a:r>
          </a:p>
          <a:p>
            <a:pPr lvl="1"/>
            <a:endParaRPr lang="cs-CZ" dirty="0"/>
          </a:p>
          <a:p>
            <a:pPr marL="0" lvl="1"/>
            <a:r>
              <a:rPr lang="cs-CZ" dirty="0"/>
              <a:t>Existují kamenné pouště? Pokud ano, kde?</a:t>
            </a:r>
          </a:p>
          <a:p>
            <a:pPr marL="0" lvl="1"/>
            <a:r>
              <a:rPr lang="cs-CZ" dirty="0"/>
              <a:t>Jak vzniká kamenné moře?</a:t>
            </a:r>
          </a:p>
          <a:p>
            <a:pPr marL="0" lvl="1"/>
            <a:r>
              <a:rPr lang="cs-CZ" dirty="0"/>
              <a:t>Který nerost je nejodolnější zvětrávání?</a:t>
            </a:r>
          </a:p>
          <a:p>
            <a:pPr marL="0" lvl="1"/>
            <a:r>
              <a:rPr lang="cs-CZ" dirty="0"/>
              <a:t>Dva významy zvětrávání:</a:t>
            </a:r>
          </a:p>
          <a:p>
            <a:pPr marL="0" lvl="1"/>
            <a:endParaRPr lang="cs-CZ" dirty="0"/>
          </a:p>
          <a:p>
            <a:pPr marL="0" lvl="1"/>
            <a:r>
              <a:rPr lang="cs-CZ" dirty="0">
                <a:solidFill>
                  <a:srgbClr val="FF0000"/>
                </a:solidFill>
              </a:rPr>
              <a:t>DÚ nezasílat, kontrola na další online hodině.</a:t>
            </a:r>
          </a:p>
          <a:p>
            <a:pPr marL="0" lvl="1"/>
            <a:endParaRPr lang="cs-CZ" dirty="0">
              <a:solidFill>
                <a:srgbClr val="FF0000"/>
              </a:solidFill>
            </a:endParaRPr>
          </a:p>
          <a:p>
            <a:pPr marL="0" lvl="1"/>
            <a:r>
              <a:rPr lang="cs-CZ" dirty="0">
                <a:solidFill>
                  <a:srgbClr val="FF0000"/>
                </a:solidFill>
              </a:rPr>
              <a:t>Písemné opakování 10. 3.- pohyby litosférických desek, zemětřesení, sopky</a:t>
            </a:r>
          </a:p>
          <a:p>
            <a:pPr marL="0"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2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1725285F-3C1A-4735-B8E0-FED1CE1C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913" y="404813"/>
            <a:ext cx="6553200" cy="431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Geografické rozložení činných sopek v rámci celé planety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029A702-FCE2-4AE1-AE37-16335F352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052513"/>
            <a:ext cx="7272338" cy="467995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38AB4B6-1DFE-479D-8A45-8410F47F8183}"/>
              </a:ext>
            </a:extLst>
          </p:cNvPr>
          <p:cNvSpPr/>
          <p:nvPr/>
        </p:nvSpPr>
        <p:spPr>
          <a:xfrm>
            <a:off x="2640014" y="6021388"/>
            <a:ext cx="13684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Tvar podkovy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44CED1E-AF70-4712-8780-4FF4E54FD834}"/>
              </a:ext>
            </a:extLst>
          </p:cNvPr>
          <p:cNvSpPr/>
          <p:nvPr/>
        </p:nvSpPr>
        <p:spPr>
          <a:xfrm>
            <a:off x="4367214" y="6021388"/>
            <a:ext cx="17287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Pobřeží TICHÉHO oceánu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792EFB7-7426-40D4-A7B7-DF7A29BD9B10}"/>
              </a:ext>
            </a:extLst>
          </p:cNvPr>
          <p:cNvSpPr/>
          <p:nvPr/>
        </p:nvSpPr>
        <p:spPr>
          <a:xfrm>
            <a:off x="6383339" y="6021388"/>
            <a:ext cx="17287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Okolo Pacifické desky 40 000 km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6E67BDE-0D70-43DB-B217-027174CC943D}"/>
              </a:ext>
            </a:extLst>
          </p:cNvPr>
          <p:cNvSpPr/>
          <p:nvPr/>
        </p:nvSpPr>
        <p:spPr>
          <a:xfrm>
            <a:off x="8543925" y="6021388"/>
            <a:ext cx="18732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Cca 450 sopek Latinská Amerika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9392120-C6A3-4A34-A119-29C4E062F6AB}"/>
              </a:ext>
            </a:extLst>
          </p:cNvPr>
          <p:cNvSpPr/>
          <p:nvPr/>
        </p:nvSpPr>
        <p:spPr>
          <a:xfrm>
            <a:off x="8616951" y="5300664"/>
            <a:ext cx="16557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90 % všech zemětřesení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119DE5-8BDB-477D-A93F-639C736C3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20714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b="1"/>
              <a:t>Hlavní části sopek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C705B24-19E4-40B4-8E3E-EEE4777DD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11901" y="2420939"/>
            <a:ext cx="4176713" cy="3311525"/>
          </a:xfrm>
        </p:spPr>
        <p:txBody>
          <a:bodyPr/>
          <a:lstStyle/>
          <a:p>
            <a:pPr eaLnBrk="1" hangingPunct="1">
              <a:defRPr/>
            </a:pPr>
            <a:r>
              <a:rPr lang="cs-CZ" sz="27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Sopečný komín</a:t>
            </a:r>
            <a:r>
              <a:rPr lang="cs-CZ" sz="2700" dirty="0"/>
              <a:t> – jiný výraz pro sopouch</a:t>
            </a:r>
          </a:p>
          <a:p>
            <a:pPr eaLnBrk="1" hangingPunct="1">
              <a:defRPr/>
            </a:pPr>
            <a:endParaRPr lang="cs-CZ" sz="2700" dirty="0"/>
          </a:p>
          <a:p>
            <a:pPr eaLnBrk="1" hangingPunct="1">
              <a:defRPr/>
            </a:pPr>
            <a:r>
              <a:rPr lang="cs-CZ" sz="2700" dirty="0"/>
              <a:t>Spolu se </a:t>
            </a:r>
            <a:r>
              <a:rPr lang="cs-CZ" sz="2700" b="1" dirty="0">
                <a:solidFill>
                  <a:schemeClr val="accent2"/>
                </a:solidFill>
              </a:rPr>
              <a:t>sopečným popelem</a:t>
            </a:r>
            <a:r>
              <a:rPr lang="cs-CZ" sz="2700" dirty="0"/>
              <a:t> ze sopky unikají i různé plyny</a:t>
            </a:r>
          </a:p>
        </p:txBody>
      </p:sp>
      <p:sp>
        <p:nvSpPr>
          <p:cNvPr id="8196" name="Obdélník 7">
            <a:extLst>
              <a:ext uri="{FF2B5EF4-FFF2-40B4-BE49-F238E27FC236}">
                <a16:creationId xmlns:a16="http://schemas.microsoft.com/office/drawing/2014/main" id="{2D2A2015-1F5E-4472-85EC-9BF10A26E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949951"/>
            <a:ext cx="799306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endParaRPr lang="cs-CZ" altLang="cs-CZ" sz="1400"/>
          </a:p>
        </p:txBody>
      </p:sp>
      <p:pic>
        <p:nvPicPr>
          <p:cNvPr id="8197" name="Picture 7">
            <a:extLst>
              <a:ext uri="{FF2B5EF4-FFF2-40B4-BE49-F238E27FC236}">
                <a16:creationId xmlns:a16="http://schemas.microsoft.com/office/drawing/2014/main" id="{91DB3B47-528E-4F43-8CAA-05253E3A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6114"/>
            <a:ext cx="4859338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>
            <a:extLst>
              <a:ext uri="{FF2B5EF4-FFF2-40B4-BE49-F238E27FC236}">
                <a16:creationId xmlns:a16="http://schemas.microsoft.com/office/drawing/2014/main" id="{79C669DA-FD86-4439-A874-D2786A6A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843088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sopečný popel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10AF7742-A605-4579-99A1-E83BC3B0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419351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kráter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40091DF5-87D7-4C44-B731-361F48DFD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3355976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láva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94C45AA6-4EB7-415C-AC08-4B57DDC8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407511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sopouch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5A569E73-2380-4EE8-9E97-970426128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211513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parazitický kráter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F6CE4CEC-0B3B-4A69-9199-D1DA045FC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9" y="4548188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magmatický krb</a:t>
            </a:r>
          </a:p>
        </p:txBody>
      </p:sp>
      <p:sp>
        <p:nvSpPr>
          <p:cNvPr id="8204" name="Text Box 15">
            <a:extLst>
              <a:ext uri="{FF2B5EF4-FFF2-40B4-BE49-F238E27FC236}">
                <a16:creationId xmlns:a16="http://schemas.microsoft.com/office/drawing/2014/main" id="{48CF72DB-1097-4AB8-8298-87C1EEEC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1771651"/>
            <a:ext cx="865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Obr.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  <p:bldP spid="4107" grpId="0"/>
      <p:bldP spid="4108" grpId="0"/>
      <p:bldP spid="4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Zvětrávání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30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b="1" dirty="0">
                <a:solidFill>
                  <a:schemeClr val="bg1"/>
                </a:solidFill>
              </a:rPr>
              <a:t>Zvětrávání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/>
              <a:t>proces, který může probíhat několik desítek, tisíců let </a:t>
            </a:r>
          </a:p>
          <a:p>
            <a:r>
              <a:rPr lang="cs-CZ" sz="4000" dirty="0"/>
              <a:t>působením </a:t>
            </a: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vody,</a:t>
            </a:r>
            <a:r>
              <a:rPr lang="cs-CZ" sz="4000" dirty="0"/>
              <a:t> změny </a:t>
            </a: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teplot, mrazu, větru </a:t>
            </a:r>
            <a:r>
              <a:rPr lang="cs-CZ" sz="4000" dirty="0"/>
              <a:t>a </a:t>
            </a: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organismů </a:t>
            </a:r>
            <a:r>
              <a:rPr lang="cs-CZ" sz="4000" dirty="0"/>
              <a:t>na horniny a nerosty</a:t>
            </a:r>
          </a:p>
          <a:p>
            <a:r>
              <a:rPr lang="cs-CZ" sz="4000" dirty="0"/>
              <a:t>může následovat</a:t>
            </a:r>
          </a:p>
          <a:p>
            <a:r>
              <a:rPr lang="cs-CZ" sz="4000" dirty="0"/>
              <a:t>1) </a:t>
            </a: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</a:rPr>
              <a:t>eroze </a:t>
            </a:r>
            <a:r>
              <a:rPr lang="cs-CZ" sz="4000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cs-CZ" sz="4000" dirty="0"/>
              <a:t> odnos rozrušených částí na jiná místa (přerovnání zemského povrchu)</a:t>
            </a:r>
          </a:p>
          <a:p>
            <a:r>
              <a:rPr lang="cs-CZ" sz="4000" dirty="0"/>
              <a:t>2) </a:t>
            </a:r>
            <a:r>
              <a:rPr lang="cs-CZ" sz="4000" b="1" dirty="0">
                <a:solidFill>
                  <a:schemeClr val="accent2">
                    <a:lumMod val="75000"/>
                  </a:schemeClr>
                </a:solidFill>
              </a:rPr>
              <a:t>denudace</a:t>
            </a:r>
            <a:r>
              <a:rPr lang="cs-CZ" sz="4000" dirty="0">
                <a:solidFill>
                  <a:schemeClr val="accent2">
                    <a:lumMod val="75000"/>
                  </a:schemeClr>
                </a:solidFill>
              </a:rPr>
              <a:t> –</a:t>
            </a:r>
            <a:r>
              <a:rPr lang="cs-CZ" sz="4000" dirty="0"/>
              <a:t> obnažení pevného podloží, snížení zemského povrchu, zarovnání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830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449966"/>
            <a:ext cx="105156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/>
              <a:t>Eroze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8686" y="569572"/>
            <a:ext cx="3689350" cy="50309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71787"/>
            <a:ext cx="5314950" cy="39862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589" y="103964"/>
            <a:ext cx="4866821" cy="35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3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/>
              <a:t>Denudace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70" y="2412573"/>
            <a:ext cx="6354536" cy="4236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798" y="365125"/>
            <a:ext cx="6495824" cy="41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3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cs-CZ" b="1" dirty="0"/>
              <a:t>Druhy</a:t>
            </a:r>
            <a:r>
              <a:rPr lang="cs-CZ" dirty="0"/>
              <a:t> zvětrávání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Fyzikální(mechanické)</a:t>
            </a:r>
          </a:p>
          <a:p>
            <a:endParaRPr lang="cs-CZ" sz="3200" dirty="0"/>
          </a:p>
          <a:p>
            <a:r>
              <a:rPr lang="cs-CZ" sz="3200" dirty="0"/>
              <a:t>Chemické</a:t>
            </a:r>
          </a:p>
          <a:p>
            <a:endParaRPr lang="cs-CZ" sz="3200" dirty="0"/>
          </a:p>
          <a:p>
            <a:r>
              <a:rPr lang="cs-CZ" sz="3200" dirty="0"/>
              <a:t>Biologické</a:t>
            </a:r>
          </a:p>
          <a:p>
            <a:endParaRPr lang="cs-CZ" sz="3200" dirty="0"/>
          </a:p>
          <a:p>
            <a:r>
              <a:rPr lang="cs-CZ" dirty="0"/>
              <a:t> </a:t>
            </a:r>
            <a:r>
              <a:rPr lang="cs-CZ" u="sng" dirty="0">
                <a:hlinkClick r:id="rId2"/>
              </a:rPr>
              <a:t>https://www.youtube.com/watch?v=qax7DypbQAY</a:t>
            </a:r>
            <a:r>
              <a:rPr lang="cs-CZ" dirty="0"/>
              <a:t>  zvětrávání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204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546</Words>
  <Application>Microsoft Office PowerPoint</Application>
  <PresentationFormat>Širokoúhlá obrazovka</PresentationFormat>
  <Paragraphs>114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Motiv Office</vt:lpstr>
      <vt:lpstr>videoukázky</vt:lpstr>
      <vt:lpstr>Opakování- sopky</vt:lpstr>
      <vt:lpstr>Geografické rozložení činných sopek v rámci celé planety</vt:lpstr>
      <vt:lpstr>Hlavní části sopek</vt:lpstr>
      <vt:lpstr>Zvětrávání</vt:lpstr>
      <vt:lpstr>Zvětrávání</vt:lpstr>
      <vt:lpstr>Eroze</vt:lpstr>
      <vt:lpstr>Denudace</vt:lpstr>
      <vt:lpstr>Druhy zvětrávání</vt:lpstr>
      <vt:lpstr>1. Fyzikální zvětrávání (mechanické)</vt:lpstr>
      <vt:lpstr>2. Chemické zvětrávání</vt:lpstr>
      <vt:lpstr>Vápenec -----------------Krasové oblasti působení prosakující vody – rozpouštění, tuhnutí</vt:lpstr>
      <vt:lpstr>Živec --------------------Kaolin</vt:lpstr>
      <vt:lpstr>Horniny s železem--načervenalá barva-savany                                                                      Mars</vt:lpstr>
      <vt:lpstr>Pyrit --------------------Limonit</vt:lpstr>
      <vt:lpstr>3. Biologické zvětrávání</vt:lpstr>
      <vt:lpstr>Rostliny ----kořeny</vt:lpstr>
      <vt:lpstr>Mechy , lišejníky- uvolňují kyselinu</vt:lpstr>
      <vt:lpstr>Mikroorganismy – bakterie, plísně, řasy</vt:lpstr>
      <vt:lpstr>Člověk -------- povrchová a důlní těžba</vt:lpstr>
      <vt:lpstr>Význam zvětrávání</vt:lpstr>
      <vt:lpstr>Zemská přitažlivost – hybná síla</vt:lpstr>
      <vt:lpstr>Vnější geologické děje  (zápis)</vt:lpstr>
      <vt:lpstr>DÚ z online hodiny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Zvětrávání</dc:title>
  <dc:creator>Dagmar Hegrová</dc:creator>
  <cp:lastModifiedBy>Dagmar Hegrová</cp:lastModifiedBy>
  <cp:revision>21</cp:revision>
  <dcterms:created xsi:type="dcterms:W3CDTF">2018-03-06T20:33:46Z</dcterms:created>
  <dcterms:modified xsi:type="dcterms:W3CDTF">2021-03-02T19:26:01Z</dcterms:modified>
</cp:coreProperties>
</file>